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BF36A-C558-422A-845C-38054C7739DA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2F08D90-B9E6-464C-A16D-C527646B66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BF36A-C558-422A-845C-38054C7739DA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08D90-B9E6-464C-A16D-C527646B66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2F08D90-B9E6-464C-A16D-C527646B66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BF36A-C558-422A-845C-38054C7739DA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BF36A-C558-422A-845C-38054C7739DA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2F08D90-B9E6-464C-A16D-C527646B66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BF36A-C558-422A-845C-38054C7739DA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2F08D90-B9E6-464C-A16D-C527646B66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88BF36A-C558-422A-845C-38054C7739DA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08D90-B9E6-464C-A16D-C527646B66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BF36A-C558-422A-845C-38054C7739DA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2F08D90-B9E6-464C-A16D-C527646B66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BF36A-C558-422A-845C-38054C7739DA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2F08D90-B9E6-464C-A16D-C527646B66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BF36A-C558-422A-845C-38054C7739DA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2F08D90-B9E6-464C-A16D-C527646B66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2F08D90-B9E6-464C-A16D-C527646B66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BF36A-C558-422A-845C-38054C7739DA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2F08D90-B9E6-464C-A16D-C527646B66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88BF36A-C558-422A-845C-38054C7739DA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88BF36A-C558-422A-845C-38054C7739DA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2F08D90-B9E6-464C-A16D-C527646B66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7300" dirty="0" smtClean="0">
                <a:latin typeface="Times New Roman" pitchFamily="18" charset="0"/>
                <a:cs typeface="Times New Roman" pitchFamily="18" charset="0"/>
              </a:rPr>
              <a:t>LECTURE 31</a:t>
            </a:r>
            <a:r>
              <a:rPr lang="en-US" sz="73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7300" dirty="0">
                <a:latin typeface="Times New Roman" pitchFamily="18" charset="0"/>
                <a:cs typeface="Times New Roman" pitchFamily="18" charset="0"/>
              </a:rPr>
            </a:b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3429000"/>
            <a:ext cx="8839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FUNCTIONAL TESTING</a:t>
            </a:r>
            <a:endParaRPr lang="en-US" sz="6000" dirty="0"/>
          </a:p>
        </p:txBody>
      </p:sp>
    </p:spTree>
  </p:cSld>
  <p:clrMapOvr>
    <a:masterClrMapping/>
  </p:clrMapOvr>
  <p:transition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Disadvantages</a:t>
            </a:r>
            <a:endParaRPr lang="en-US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97552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US" dirty="0"/>
              <a:t>Only a small number of possible inputs can be tested and many program paths will be left untested.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Without clear specifications, which is the situation in many projects, test cases will be difficult to design.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Tests can be redundant if the software designer/developer has already run a test case.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Ever wondered why a soothsayer closes the eyes when foretelling events? So is almost the case in Black Box Testing.</a:t>
            </a:r>
          </a:p>
          <a:p>
            <a:endParaRPr lang="en-US" dirty="0"/>
          </a:p>
        </p:txBody>
      </p:sp>
    </p:spTree>
  </p:cSld>
  <p:clrMapOvr>
    <a:masterClrMapping/>
  </p:clrMapOvr>
  <p:transition>
    <p:wedg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9912506">
            <a:off x="123805" y="2350159"/>
            <a:ext cx="896507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/>
              <a:t>THANK YOU!!!!!!!</a:t>
            </a:r>
            <a:endParaRPr lang="en-US" sz="6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762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400" dirty="0" smtClean="0">
                <a:solidFill>
                  <a:schemeClr val="tx1"/>
                </a:solidFill>
              </a:rPr>
              <a:t>Black-box Testing</a:t>
            </a:r>
          </a:p>
        </p:txBody>
      </p:sp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3C73189-61BE-481F-A08F-8C5FB1136DF6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458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1524000"/>
            <a:ext cx="8686800" cy="4648200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lnSpc>
                <a:spcPct val="150000"/>
              </a:lnSpc>
            </a:pPr>
            <a:r>
              <a:rPr lang="en-US" sz="2000" dirty="0" smtClean="0"/>
              <a:t>Complements white-box testing by uncovering different classes of errors</a:t>
            </a:r>
          </a:p>
          <a:p>
            <a:pPr eaLnBrk="1" hangingPunct="1">
              <a:lnSpc>
                <a:spcPct val="150000"/>
              </a:lnSpc>
            </a:pPr>
            <a:r>
              <a:rPr lang="en-US" sz="2000" dirty="0" smtClean="0"/>
              <a:t>Focuses on the functional requirements and the information domain of the software</a:t>
            </a:r>
          </a:p>
          <a:p>
            <a:pPr eaLnBrk="1" hangingPunct="1">
              <a:lnSpc>
                <a:spcPct val="150000"/>
              </a:lnSpc>
            </a:pPr>
            <a:r>
              <a:rPr lang="en-US" sz="2000" dirty="0" smtClean="0"/>
              <a:t>Used during the later stages of testing after white box testing has been performed</a:t>
            </a:r>
          </a:p>
          <a:p>
            <a:pPr eaLnBrk="1" hangingPunct="1">
              <a:lnSpc>
                <a:spcPct val="150000"/>
              </a:lnSpc>
            </a:pPr>
            <a:r>
              <a:rPr lang="en-US" sz="2000" dirty="0" smtClean="0"/>
              <a:t>The tester identifies a set of input conditions that will fully exercise all functional requirements for a program</a:t>
            </a:r>
          </a:p>
          <a:p>
            <a:pPr eaLnBrk="1" hangingPunct="1">
              <a:lnSpc>
                <a:spcPct val="150000"/>
              </a:lnSpc>
            </a:pPr>
            <a:r>
              <a:rPr lang="en-US" sz="2000" dirty="0" smtClean="0"/>
              <a:t>The test cases satisfy the following: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1800" dirty="0" smtClean="0">
                <a:solidFill>
                  <a:schemeClr val="tx1"/>
                </a:solidFill>
              </a:rPr>
              <a:t>Reduce, by a count greater than one, the number of additional test cases that must be designed to achieve reasonable testing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1800" dirty="0" smtClean="0">
                <a:solidFill>
                  <a:schemeClr val="tx1"/>
                </a:solidFill>
              </a:rPr>
              <a:t>Tell us something about the presence or absence of classes of errors, rather than an error associated only with the specific task at hand</a:t>
            </a:r>
          </a:p>
          <a:p>
            <a:pPr eaLnBrk="1" hangingPunct="1">
              <a:lnSpc>
                <a:spcPct val="150000"/>
              </a:lnSpc>
            </a:pPr>
            <a:endParaRPr lang="en-US" sz="2000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sz="4400" dirty="0" smtClean="0">
                <a:solidFill>
                  <a:schemeClr val="tx1"/>
                </a:solidFill>
              </a:rPr>
              <a:t>Black-box Testing Categories</a:t>
            </a:r>
          </a:p>
        </p:txBody>
      </p:sp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34A35E5-2B82-4E3A-BCE2-20A1A2DF59B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5604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sz="2000" dirty="0" smtClean="0"/>
              <a:t>Incorrect or missing functions</a:t>
            </a:r>
          </a:p>
          <a:p>
            <a:pPr eaLnBrk="1" hangingPunct="1">
              <a:lnSpc>
                <a:spcPct val="150000"/>
              </a:lnSpc>
            </a:pPr>
            <a:r>
              <a:rPr lang="en-US" sz="2000" dirty="0" smtClean="0"/>
              <a:t>Interface errors</a:t>
            </a:r>
          </a:p>
          <a:p>
            <a:pPr eaLnBrk="1" hangingPunct="1">
              <a:lnSpc>
                <a:spcPct val="150000"/>
              </a:lnSpc>
            </a:pPr>
            <a:r>
              <a:rPr lang="en-US" sz="2000" dirty="0" smtClean="0"/>
              <a:t>Errors in data structures or external data base access</a:t>
            </a:r>
          </a:p>
          <a:p>
            <a:pPr eaLnBrk="1" hangingPunct="1">
              <a:lnSpc>
                <a:spcPct val="150000"/>
              </a:lnSpc>
            </a:pPr>
            <a:r>
              <a:rPr lang="en-US" sz="2000" dirty="0" smtClean="0"/>
              <a:t>Behavior or performance errors</a:t>
            </a:r>
          </a:p>
          <a:p>
            <a:pPr eaLnBrk="1" hangingPunct="1">
              <a:lnSpc>
                <a:spcPct val="150000"/>
              </a:lnSpc>
            </a:pPr>
            <a:r>
              <a:rPr lang="en-US" sz="2000" dirty="0" smtClean="0"/>
              <a:t>Initialization and termination errors</a:t>
            </a:r>
          </a:p>
        </p:txBody>
      </p:sp>
    </p:spTree>
  </p:cSld>
  <p:clrMapOvr>
    <a:masterClrMapping/>
  </p:clrMapOvr>
  <p:transition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Autofit/>
          </a:bodyPr>
          <a:lstStyle/>
          <a:p>
            <a:pPr eaLnBrk="1" hangingPunct="1"/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Questions answered by 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Black-box 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Testing</a:t>
            </a:r>
          </a:p>
        </p:txBody>
      </p:sp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E45DC8-9ABA-4B46-91E3-644AA01960DF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662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62000" y="2209800"/>
            <a:ext cx="77724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How is functional validity tested?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How are system behavior and performance tested?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What classes of input will make good test cases?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Is the system particularly sensitive to certain input values?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How are the boundary values of a data class isolated?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What data rates and data volume can the system tolerate?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What effect will specific combinations of data have on system operation?</a:t>
            </a:r>
          </a:p>
        </p:txBody>
      </p:sp>
    </p:spTree>
  </p:cSld>
  <p:clrMapOvr>
    <a:masterClrMapping/>
  </p:clrMapOvr>
  <p:transition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144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Equivalence Partitioning</a:t>
            </a:r>
          </a:p>
        </p:txBody>
      </p:sp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6F30FA8-643E-49C0-8E5B-4FBD28AF27E5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765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1600200"/>
            <a:ext cx="8610600" cy="4648200"/>
          </a:xfrm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150000"/>
              </a:lnSpc>
            </a:pPr>
            <a:r>
              <a:rPr lang="en-US" sz="2000" dirty="0" smtClean="0"/>
              <a:t>A black-box testing method that divides the input domain of a program into classes of data from which test cases are derived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sz="2000" dirty="0" smtClean="0"/>
              <a:t>An ideal test case single-handedly uncovers a complete class of errors, thereby reducing the total number of test cases that must be developed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sz="2000" dirty="0" smtClean="0"/>
              <a:t>Test case design is based on an evaluation of equivalence classes for an input condition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sz="2000" dirty="0" smtClean="0"/>
              <a:t>An equivalence class represents a set of valid or invalid states for input conditions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sz="2000" dirty="0" smtClean="0"/>
              <a:t>From each equivalence class, test cases are selected so that the largest number of attributes of an equivalence class are exercise at once</a:t>
            </a:r>
          </a:p>
          <a:p>
            <a:pPr algn="just" eaLnBrk="1" hangingPunct="1">
              <a:lnSpc>
                <a:spcPct val="150000"/>
              </a:lnSpc>
            </a:pPr>
            <a:endParaRPr lang="en-US" sz="2000" dirty="0" smtClean="0"/>
          </a:p>
          <a:p>
            <a:pPr algn="just" eaLnBrk="1" hangingPunct="1">
              <a:lnSpc>
                <a:spcPct val="150000"/>
              </a:lnSpc>
            </a:pPr>
            <a:endParaRPr lang="en-US" sz="2000" dirty="0" smtClean="0"/>
          </a:p>
        </p:txBody>
      </p:sp>
    </p:spTree>
  </p:cSld>
  <p:clrMapOvr>
    <a:masterClrMapping/>
  </p:clrMapOvr>
  <p:transition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914400"/>
          </a:xfrm>
        </p:spPr>
        <p:txBody>
          <a:bodyPr>
            <a:noAutofit/>
          </a:bodyPr>
          <a:lstStyle/>
          <a:p>
            <a:pPr eaLnBrk="1" hangingPunct="1"/>
            <a:r>
              <a:rPr lang="en-US" sz="3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Guidelines for Defining Equivalence Classes</a:t>
            </a:r>
          </a:p>
        </p:txBody>
      </p:sp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1A0241-1F28-4142-AB12-282A53CD649F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867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52400" y="1600200"/>
            <a:ext cx="8839200" cy="4800600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lnSpc>
                <a:spcPct val="150000"/>
              </a:lnSpc>
            </a:pPr>
            <a:r>
              <a:rPr lang="en-US" sz="2000" dirty="0" smtClean="0"/>
              <a:t>If an input condition specifies </a:t>
            </a:r>
            <a:r>
              <a:rPr lang="en-US" sz="2000" u="sng" dirty="0" smtClean="0"/>
              <a:t>a range</a:t>
            </a:r>
            <a:r>
              <a:rPr lang="en-US" sz="2000" dirty="0" smtClean="0"/>
              <a:t>, one valid and two invalid equivalence classes are defined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1800" dirty="0" smtClean="0">
                <a:solidFill>
                  <a:schemeClr val="tx1"/>
                </a:solidFill>
              </a:rPr>
              <a:t>Input range: 1 – 10		</a:t>
            </a:r>
            <a:r>
              <a:rPr lang="en-US" sz="1800" dirty="0" err="1" smtClean="0">
                <a:solidFill>
                  <a:schemeClr val="tx1"/>
                </a:solidFill>
              </a:rPr>
              <a:t>Eq</a:t>
            </a:r>
            <a:r>
              <a:rPr lang="en-US" sz="1800" dirty="0" smtClean="0">
                <a:solidFill>
                  <a:schemeClr val="tx1"/>
                </a:solidFill>
              </a:rPr>
              <a:t> classes: {1..10}, {x &lt; 1}, {x &gt; 10}</a:t>
            </a:r>
          </a:p>
          <a:p>
            <a:pPr eaLnBrk="1" hangingPunct="1">
              <a:lnSpc>
                <a:spcPct val="150000"/>
              </a:lnSpc>
            </a:pPr>
            <a:r>
              <a:rPr lang="en-US" sz="2000" dirty="0" smtClean="0"/>
              <a:t>If an input condition requires </a:t>
            </a:r>
            <a:r>
              <a:rPr lang="en-US" sz="2000" u="sng" dirty="0" smtClean="0"/>
              <a:t>a specific value</a:t>
            </a:r>
            <a:r>
              <a:rPr lang="en-US" sz="2000" dirty="0" smtClean="0"/>
              <a:t>, one valid and two invalid equivalence classes are defined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1800" dirty="0" smtClean="0">
                <a:solidFill>
                  <a:schemeClr val="tx1"/>
                </a:solidFill>
              </a:rPr>
              <a:t>Input value: 250		</a:t>
            </a:r>
            <a:r>
              <a:rPr lang="en-US" sz="1800" dirty="0" err="1" smtClean="0">
                <a:solidFill>
                  <a:schemeClr val="tx1"/>
                </a:solidFill>
              </a:rPr>
              <a:t>Eq</a:t>
            </a:r>
            <a:r>
              <a:rPr lang="en-US" sz="1800" dirty="0" smtClean="0">
                <a:solidFill>
                  <a:schemeClr val="tx1"/>
                </a:solidFill>
              </a:rPr>
              <a:t> classes: {250}, {x &lt; 250}, {x &gt; 250}</a:t>
            </a:r>
          </a:p>
          <a:p>
            <a:pPr eaLnBrk="1" hangingPunct="1">
              <a:lnSpc>
                <a:spcPct val="150000"/>
              </a:lnSpc>
            </a:pPr>
            <a:r>
              <a:rPr lang="en-US" sz="2000" dirty="0" smtClean="0"/>
              <a:t>If an input condition specifies </a:t>
            </a:r>
            <a:r>
              <a:rPr lang="en-US" sz="2000" u="sng" dirty="0" smtClean="0"/>
              <a:t>a member of a set</a:t>
            </a:r>
            <a:r>
              <a:rPr lang="en-US" sz="2000" dirty="0" smtClean="0"/>
              <a:t>, one valid and one invalid equivalence class are defined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1800" dirty="0" smtClean="0">
                <a:solidFill>
                  <a:schemeClr val="tx1"/>
                </a:solidFill>
              </a:rPr>
              <a:t>Input set: {-2.5, 7.3, 8.4}	</a:t>
            </a:r>
            <a:r>
              <a:rPr lang="en-US" sz="1800" dirty="0" err="1" smtClean="0">
                <a:solidFill>
                  <a:schemeClr val="tx1"/>
                </a:solidFill>
              </a:rPr>
              <a:t>Eq</a:t>
            </a:r>
            <a:r>
              <a:rPr lang="en-US" sz="1800" dirty="0" smtClean="0">
                <a:solidFill>
                  <a:schemeClr val="tx1"/>
                </a:solidFill>
              </a:rPr>
              <a:t> classes: {-2.5, 7.3, 8.4}, {any other x}</a:t>
            </a:r>
          </a:p>
          <a:p>
            <a:pPr eaLnBrk="1" hangingPunct="1">
              <a:lnSpc>
                <a:spcPct val="150000"/>
              </a:lnSpc>
            </a:pPr>
            <a:r>
              <a:rPr lang="en-US" sz="2000" dirty="0" smtClean="0"/>
              <a:t>If an input condition is </a:t>
            </a:r>
            <a:r>
              <a:rPr lang="en-US" sz="2000" u="sng" dirty="0" smtClean="0"/>
              <a:t>a Boolean value</a:t>
            </a:r>
            <a:r>
              <a:rPr lang="en-US" sz="2000" dirty="0" smtClean="0"/>
              <a:t>, one valid and one invalid class are define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1800" dirty="0" smtClean="0">
                <a:solidFill>
                  <a:schemeClr val="tx1"/>
                </a:solidFill>
              </a:rPr>
              <a:t>Input: {true condition}	</a:t>
            </a:r>
            <a:r>
              <a:rPr lang="en-US" sz="1800" dirty="0" err="1" smtClean="0">
                <a:solidFill>
                  <a:schemeClr val="tx1"/>
                </a:solidFill>
              </a:rPr>
              <a:t>Eq</a:t>
            </a:r>
            <a:r>
              <a:rPr lang="en-US" sz="1800" dirty="0" smtClean="0">
                <a:solidFill>
                  <a:schemeClr val="tx1"/>
                </a:solidFill>
              </a:rPr>
              <a:t> classes: {true condition}, {false condition}</a:t>
            </a:r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</p:txBody>
      </p:sp>
    </p:spTree>
  </p:cSld>
  <p:clrMapOvr>
    <a:masterClrMapping/>
  </p:clrMapOvr>
  <p:transition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Boundary Value Analysis</a:t>
            </a:r>
          </a:p>
        </p:txBody>
      </p:sp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E7AED9-391F-46BF-B52B-28CF9463EE6E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9700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sz="2000" dirty="0" smtClean="0"/>
              <a:t>A greater number of errors occur at the boundaries of the input domain rather than in the "center"</a:t>
            </a:r>
          </a:p>
          <a:p>
            <a:pPr eaLnBrk="1" hangingPunct="1">
              <a:lnSpc>
                <a:spcPct val="150000"/>
              </a:lnSpc>
            </a:pPr>
            <a:r>
              <a:rPr lang="en-US" sz="2000" dirty="0" smtClean="0"/>
              <a:t>Boundary value analysis is a test case design method that complements equivalence partitioning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1800" dirty="0" smtClean="0">
                <a:solidFill>
                  <a:schemeClr val="tx1"/>
                </a:solidFill>
              </a:rPr>
              <a:t>It selects test cases at the edges of a class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1800" dirty="0" smtClean="0">
                <a:solidFill>
                  <a:schemeClr val="tx1"/>
                </a:solidFill>
              </a:rPr>
              <a:t>It derives test cases from both the input domain and output domain</a:t>
            </a:r>
          </a:p>
        </p:txBody>
      </p:sp>
    </p:spTree>
  </p:cSld>
  <p:clrMapOvr>
    <a:masterClrMapping/>
  </p:clrMapOvr>
  <p:transition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9144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dirty="0" smtClean="0">
                <a:solidFill>
                  <a:schemeClr val="tx1"/>
                </a:solidFill>
              </a:rPr>
              <a:t>Guidelines for </a:t>
            </a:r>
            <a:r>
              <a:rPr lang="en-US" sz="4000" dirty="0" smtClean="0">
                <a:solidFill>
                  <a:schemeClr val="tx1"/>
                </a:solidFill>
              </a:rPr>
              <a:t>Boundary </a:t>
            </a:r>
            <a:r>
              <a:rPr lang="en-US" sz="4000" dirty="0" smtClean="0">
                <a:solidFill>
                  <a:schemeClr val="tx1"/>
                </a:solidFill>
              </a:rPr>
              <a:t>Value Analysis</a:t>
            </a:r>
          </a:p>
        </p:txBody>
      </p:sp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E6FEA3-D22A-488B-BD19-F0ED565FFD4C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072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1676400"/>
            <a:ext cx="8686800" cy="4953000"/>
          </a:xfrm>
        </p:spPr>
        <p:txBody>
          <a:bodyPr>
            <a:normAutofit fontScale="92500" lnSpcReduction="20000"/>
          </a:bodyPr>
          <a:lstStyle/>
          <a:p>
            <a:pPr algn="just" eaLnBrk="1" hangingPunct="1">
              <a:lnSpc>
                <a:spcPct val="150000"/>
              </a:lnSpc>
            </a:pPr>
            <a:r>
              <a:rPr lang="en-US" sz="2000" dirty="0" smtClean="0"/>
              <a:t>1.  If an input condition specifies a range bounded by values </a:t>
            </a:r>
            <a:r>
              <a:rPr lang="en-US" sz="2000" i="1" dirty="0" smtClean="0"/>
              <a:t>a</a:t>
            </a:r>
            <a:r>
              <a:rPr lang="en-US" sz="2000" dirty="0" smtClean="0"/>
              <a:t> and </a:t>
            </a:r>
            <a:r>
              <a:rPr lang="en-US" sz="2000" i="1" dirty="0" smtClean="0"/>
              <a:t>b</a:t>
            </a:r>
            <a:r>
              <a:rPr lang="en-US" sz="2000" dirty="0" smtClean="0"/>
              <a:t>, test cases should be designed with values </a:t>
            </a:r>
            <a:r>
              <a:rPr lang="en-US" sz="2000" i="1" dirty="0" smtClean="0"/>
              <a:t>a</a:t>
            </a:r>
            <a:r>
              <a:rPr lang="en-US" sz="2000" dirty="0" smtClean="0"/>
              <a:t> and </a:t>
            </a:r>
            <a:r>
              <a:rPr lang="en-US" sz="2000" i="1" dirty="0" smtClean="0"/>
              <a:t>b</a:t>
            </a:r>
            <a:r>
              <a:rPr lang="en-US" sz="2000" dirty="0" smtClean="0"/>
              <a:t> as well as values just above and just below </a:t>
            </a:r>
            <a:r>
              <a:rPr lang="en-US" sz="2000" i="1" dirty="0" smtClean="0"/>
              <a:t>a</a:t>
            </a:r>
            <a:r>
              <a:rPr lang="en-US" sz="2000" dirty="0" smtClean="0"/>
              <a:t> and </a:t>
            </a:r>
            <a:r>
              <a:rPr lang="en-US" sz="2000" i="1" dirty="0" smtClean="0"/>
              <a:t>b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sz="2000" dirty="0" smtClean="0"/>
              <a:t>2.  If an input condition specifies a number of values, test case should be developed that exercise the minimum and maximum numbers.  Values just above and just below the minimum and maximum are also tested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sz="2000" dirty="0" smtClean="0"/>
              <a:t>Apply guidelines 1 and 2 to output conditions; produce output that reflects the minimum and the maximum values expected; also test the values just below and just above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sz="2000" dirty="0" smtClean="0"/>
              <a:t>If internal program data structures have prescribed boundaries (e.g., an array), design a test case to exercise the data structure at its minimum and maximum </a:t>
            </a:r>
            <a:r>
              <a:rPr lang="en-US" sz="2000" dirty="0" smtClean="0"/>
              <a:t>boundaries.</a:t>
            </a:r>
            <a:endParaRPr lang="en-US" sz="2000" dirty="0" smtClean="0"/>
          </a:p>
        </p:txBody>
      </p:sp>
    </p:spTree>
  </p:cSld>
  <p:clrMapOvr>
    <a:masterClrMapping/>
  </p:clrMapOvr>
  <p:transition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Advantages </a:t>
            </a:r>
            <a:endParaRPr lang="en-US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US" dirty="0"/>
              <a:t>Tests are done from a user’s point of view and will help in exposing discrepancies in the specifications.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Tester need not know programming languages or how the software has been implemented.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Tests can be conducted by a body independent from the developers, allowing for an objective perspective and the avoidance of developer-bias.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Test cases can be designed as soon as the specifications are complete.</a:t>
            </a:r>
          </a:p>
          <a:p>
            <a:endParaRPr lang="en-US" dirty="0"/>
          </a:p>
        </p:txBody>
      </p:sp>
    </p:spTree>
  </p:cSld>
  <p:clrMapOvr>
    <a:masterClrMapping/>
  </p:clrMapOvr>
  <p:transition>
    <p:wedge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15</TotalTime>
  <Words>696</Words>
  <Application>Microsoft Office PowerPoint</Application>
  <PresentationFormat>On-screen Show (4:3)</PresentationFormat>
  <Paragraphs>67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Civic</vt:lpstr>
      <vt:lpstr> LECTURE 31 </vt:lpstr>
      <vt:lpstr>Black-box Testing</vt:lpstr>
      <vt:lpstr>Black-box Testing Categories</vt:lpstr>
      <vt:lpstr>Questions answered by Black-box Testing</vt:lpstr>
      <vt:lpstr>Equivalence Partitioning</vt:lpstr>
      <vt:lpstr>Guidelines for Defining Equivalence Classes</vt:lpstr>
      <vt:lpstr>Boundary Value Analysis</vt:lpstr>
      <vt:lpstr>Guidelines for Boundary Value Analysis</vt:lpstr>
      <vt:lpstr>Advantages </vt:lpstr>
      <vt:lpstr>Disadvantages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LECTURE 31 FUNCTIONAL TESTING</dc:title>
  <dc:creator>Administrator</dc:creator>
  <cp:lastModifiedBy>Administrator</cp:lastModifiedBy>
  <cp:revision>12</cp:revision>
  <dcterms:created xsi:type="dcterms:W3CDTF">2020-03-29T18:01:18Z</dcterms:created>
  <dcterms:modified xsi:type="dcterms:W3CDTF">2020-04-01T13:04:17Z</dcterms:modified>
</cp:coreProperties>
</file>